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48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 snapToGrid="0" snapToObjects="1" showGuides="1">
      <p:cViewPr>
        <p:scale>
          <a:sx n="113" d="100"/>
          <a:sy n="113" d="100"/>
        </p:scale>
        <p:origin x="424" y="2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2430B-2013-CE46-86FD-15447A6E7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DB902-B2D5-9644-B762-C3AAF5BFA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9473D-6F6C-494B-AD9A-40E890F49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8/9/20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36519-3840-5443-9263-26CBF7EE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234FB6-3320-E244-B01E-DA19F4A01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512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F60F7-CA6F-D846-9284-80A6B1DCE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E3151B-3998-544C-A21B-9E39464894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AFEEC2-925F-3547-AF63-031D7A9A23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BEC769-15E4-7140-A1ED-1D9B7B6322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11338E-2CF2-7F44-BCDD-9144A42D67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23190E-00BD-864A-BDE3-E38A35D11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8/9/20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75E595-16CB-D049-9B5C-A4F43540A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267293-CA44-A941-9D23-8C9C26967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207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1BA73-2C7E-1D47-B464-6B68E7529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D20C4A-83D4-C549-943D-09874EE9E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8/9/20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36ADCC-71B0-A94D-8D85-52360644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DBC3F4-3010-F242-B055-4D2D2D32D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250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868275-9C7C-A843-8382-E6C5A9BC9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8/9/20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9004AE-8229-E646-9091-1DAB71CD8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8B41F1-ED3C-E147-8604-5293E0B27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588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9EFFC-DA14-F04B-A0F1-866A77CE2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C7385-A3C0-8A42-8C08-86F34B0F35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93B4B3-00F4-1844-9FBC-5DF8C90C9D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D54935-C5DD-A74E-80FE-AF693467A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8/9/20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2E3962-6B5B-2543-8751-D4A8467AC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8C2019-9F78-C34A-8708-CABFBF73B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603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63038-AFC4-164D-8315-84CA82B9D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4B8D1-FD62-1045-97C2-99E5D03453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2D8664-8FAC-AC4F-810A-EF8A079BD8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B2FF27-CA2D-9048-8CAE-4FD5BCEC9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8/9/20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3731EC-13E8-3A46-A085-01FBA4429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8D89F1-468B-0841-AB9E-8F77EA72B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3314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FDE54-40CB-AD41-B74C-D189ED936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A2237B-F81E-404E-81F4-5DB14F6148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04325-47D2-864D-9494-EC65166B5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8/9/20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D4CED7-C873-634D-ACE4-8CA985E66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9A8B9-80AD-5F4E-A345-B28C53AB5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9093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9189E5-3B05-834D-992A-0B0FF31A30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9615C6-A6C8-094D-A504-F11AA23E3B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CF922-404E-7143-B246-497D6BD02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8/9/20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9AED8-E688-2646-A9F2-F76B5C20B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A69955-1C93-CA43-8686-96FBEADF5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89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7819F5D-98BD-4542-961E-DEA7CB1B312F}"/>
              </a:ext>
            </a:extLst>
          </p:cNvPr>
          <p:cNvSpPr txBox="1">
            <a:spLocks/>
          </p:cNvSpPr>
          <p:nvPr userDrawn="1"/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40275F93-B6A2-904E-AA64-A30A1F6261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32000" y="1974850"/>
            <a:ext cx="8128000" cy="29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82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7095E-7576-0D45-ADDE-7F60604BAD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389F9-726D-2B44-93D8-F5DD34B2DB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CD477C5-206F-1041-807D-C2C49920B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29384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644598A3-E83E-4143-8A45-0C320B9F02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284878-C98A-684E-879D-40D4AFFD1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EDA16B-1BAD-6C4F-BB91-737BD7423C2C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BEA2FDE-5BBC-C146-AC19-D7EBE65E13E5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3B08EF6-53AD-AA46-9E8D-EA257E9D6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76B747-95CD-724C-81EA-31EF78A5AA94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00B0F0"/>
          </a:solidFill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Background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D14C73-4914-DF46-ACF4-A7162D93F7BB}"/>
              </a:ext>
            </a:extLst>
          </p:cNvPr>
          <p:cNvSpPr/>
          <p:nvPr userDrawn="1"/>
        </p:nvSpPr>
        <p:spPr>
          <a:xfrm>
            <a:off x="3488266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Proposal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372D77-CE44-D64A-9B33-0B7347B8F121}"/>
              </a:ext>
            </a:extLst>
          </p:cNvPr>
          <p:cNvSpPr/>
          <p:nvPr userDrawn="1"/>
        </p:nvSpPr>
        <p:spPr>
          <a:xfrm>
            <a:off x="6138333" y="6229023"/>
            <a:ext cx="2560199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Work Completed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8F2D78-DBF2-F54E-84BA-C86E13D473F5}"/>
              </a:ext>
            </a:extLst>
          </p:cNvPr>
          <p:cNvSpPr/>
          <p:nvPr userDrawn="1"/>
        </p:nvSpPr>
        <p:spPr>
          <a:xfrm>
            <a:off x="8793603" y="6229023"/>
            <a:ext cx="25602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BE92130-6431-C74B-9199-3BD8EF85418D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343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po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29F20-353A-554B-B937-F07B38B78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C80E359-520A-7947-966F-4B8AA031D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C0A1E0-4F25-3146-AA1F-96E596391521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36D6737-5CFD-AA4A-9542-6C17E7EA28A2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EAE03ED-1C4E-9441-AE61-FBB521943E1D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Background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E5F21DD-A99A-7946-86F9-3BC67FE37CBB}"/>
              </a:ext>
            </a:extLst>
          </p:cNvPr>
          <p:cNvSpPr/>
          <p:nvPr userDrawn="1"/>
        </p:nvSpPr>
        <p:spPr>
          <a:xfrm>
            <a:off x="3488266" y="6229023"/>
            <a:ext cx="2554996" cy="292100"/>
          </a:xfrm>
          <a:prstGeom prst="rect">
            <a:avLst/>
          </a:prstGeom>
          <a:solidFill>
            <a:srgbClr val="00B0F0"/>
          </a:solidFill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Proposal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219464A-86F2-2144-AAC2-99DC17BE91F9}"/>
              </a:ext>
            </a:extLst>
          </p:cNvPr>
          <p:cNvSpPr/>
          <p:nvPr userDrawn="1"/>
        </p:nvSpPr>
        <p:spPr>
          <a:xfrm>
            <a:off x="6138333" y="6229023"/>
            <a:ext cx="2560199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Work Completed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1B5441C-3C67-B043-8A60-B768FD035788}"/>
              </a:ext>
            </a:extLst>
          </p:cNvPr>
          <p:cNvSpPr/>
          <p:nvPr userDrawn="1"/>
        </p:nvSpPr>
        <p:spPr>
          <a:xfrm>
            <a:off x="8793603" y="6229023"/>
            <a:ext cx="25602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35EB0B4-563F-2640-A720-3121C1CFFE2C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A close up of a sign&#10;&#10;Description automatically generated">
            <a:extLst>
              <a:ext uri="{FF2B5EF4-FFF2-40B4-BE49-F238E27FC236}">
                <a16:creationId xmlns:a16="http://schemas.microsoft.com/office/drawing/2014/main" id="{AF6D9366-9143-8D4D-9078-9074575F4B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409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k Comp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F8DF8-EEFE-4547-8AEC-3733FF606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1FC04226-61F0-884D-83D5-77BBDD029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2DE171-61CC-094D-A826-0DAA8D8A681F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F30AB5F-D1B4-B241-A84C-28C7DD319AD6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78B3DBF-1321-6E40-8EBF-4D19C97F0D1B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Background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00704A1-5304-054F-B8C8-2B7809E30CCF}"/>
              </a:ext>
            </a:extLst>
          </p:cNvPr>
          <p:cNvSpPr/>
          <p:nvPr userDrawn="1"/>
        </p:nvSpPr>
        <p:spPr>
          <a:xfrm>
            <a:off x="3488266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Proposal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86C42D1-F32E-5E45-B84B-2F46A4C889E4}"/>
              </a:ext>
            </a:extLst>
          </p:cNvPr>
          <p:cNvSpPr/>
          <p:nvPr userDrawn="1"/>
        </p:nvSpPr>
        <p:spPr>
          <a:xfrm>
            <a:off x="6138333" y="6229023"/>
            <a:ext cx="2560199" cy="292100"/>
          </a:xfrm>
          <a:prstGeom prst="rect">
            <a:avLst/>
          </a:prstGeom>
          <a:solidFill>
            <a:srgbClr val="00B0F0"/>
          </a:solidFill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Work Completed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39B915F-C8C9-C246-90F8-0FC7E60E9CA1}"/>
              </a:ext>
            </a:extLst>
          </p:cNvPr>
          <p:cNvSpPr/>
          <p:nvPr userDrawn="1"/>
        </p:nvSpPr>
        <p:spPr>
          <a:xfrm>
            <a:off x="8793603" y="6229023"/>
            <a:ext cx="25602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8C01918-F4A6-C74B-BCA8-687FD02B51CD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A close up of a sign&#10;&#10;Description automatically generated">
            <a:extLst>
              <a:ext uri="{FF2B5EF4-FFF2-40B4-BE49-F238E27FC236}">
                <a16:creationId xmlns:a16="http://schemas.microsoft.com/office/drawing/2014/main" id="{150E0765-D296-8D4C-A33F-31461B22B5F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056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ture Wo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0E874-578D-BF48-894D-7BDCB68A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1BD50B27-91D6-E74A-ADA1-1E875FDDE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002AD5-9BDE-BF4D-8AFA-A34F4B226CB8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06CF06F-B634-344E-82B1-AEF1AA311036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1834E99-D5C6-2E41-A621-D1D947D7F008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Background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A031B9F-FC6A-A44D-A8E6-7DDDA8E7BDC8}"/>
              </a:ext>
            </a:extLst>
          </p:cNvPr>
          <p:cNvSpPr/>
          <p:nvPr userDrawn="1"/>
        </p:nvSpPr>
        <p:spPr>
          <a:xfrm>
            <a:off x="3488266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Proposal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8D264DF-6F32-A34D-90DB-0DF83C14C82F}"/>
              </a:ext>
            </a:extLst>
          </p:cNvPr>
          <p:cNvSpPr/>
          <p:nvPr userDrawn="1"/>
        </p:nvSpPr>
        <p:spPr>
          <a:xfrm>
            <a:off x="6138333" y="6229023"/>
            <a:ext cx="2560199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Work Completed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9C015BE-422B-0F41-8F98-94C0BE0531FB}"/>
              </a:ext>
            </a:extLst>
          </p:cNvPr>
          <p:cNvSpPr/>
          <p:nvPr userDrawn="1"/>
        </p:nvSpPr>
        <p:spPr>
          <a:xfrm>
            <a:off x="8793603" y="6229023"/>
            <a:ext cx="2560200" cy="292100"/>
          </a:xfrm>
          <a:prstGeom prst="rect">
            <a:avLst/>
          </a:prstGeom>
          <a:solidFill>
            <a:srgbClr val="00B0F0"/>
          </a:solidFill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E638B65-E3E7-D54A-8C30-53D1CB66CD6C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 descr="A close up of a sign&#10;&#10;Description automatically generated">
            <a:extLst>
              <a:ext uri="{FF2B5EF4-FFF2-40B4-BE49-F238E27FC236}">
                <a16:creationId xmlns:a16="http://schemas.microsoft.com/office/drawing/2014/main" id="{922655CC-BB02-534F-9291-04BCD1F451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455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56710-D9D7-5440-B5C0-F78D33760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70471-5327-6B47-BD34-4CE4B11712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F5778-9E9F-7D42-BFA5-90C973952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8/9/20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40A51-6204-5849-ADD0-F2526A7F3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F8DB21-2E46-7D49-BC27-941CC8B32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129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AEB24-A79C-0544-AD18-5F344A100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3085E-21E2-684D-A66A-6037841DD9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7A77C3-94AD-B94D-B66B-E98012AAD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5A75C6-1519-804B-A544-E4478FDAB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8/9/20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AC7CC6-DE84-954E-A277-FFE42E4F1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94FBDF-18D0-8841-9202-3BA5095C2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79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2D14D9-0A2C-3145-98C9-C369F92F8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6B856-2E0A-F047-AC7D-B488D71941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C582C-363C-E444-A469-ABC3AD28C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9E6A32-9A68-D848-9B63-91320AE38FA8}" type="datetimeFigureOut">
              <a:rPr lang="en-US" smtClean="0"/>
              <a:t>8/9/20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25AE5-F0F6-9D4B-90E9-AAE9B4F4FC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7B294-0071-7F4E-87E9-8FC96EE77A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490AC4-E40B-EC4F-8C4A-2859D7406B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776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6" r:id="rId2"/>
    <p:sldLayoutId id="2147483661" r:id="rId3"/>
    <p:sldLayoutId id="2147483672" r:id="rId4"/>
    <p:sldLayoutId id="2147483673" r:id="rId5"/>
    <p:sldLayoutId id="2147483674" r:id="rId6"/>
    <p:sldLayoutId id="2147483675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0F487E"/>
          </a:solidFill>
          <a:latin typeface="Franklin Gothic Medium" panose="020B0603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0F487E"/>
          </a:solidFill>
          <a:latin typeface="Franklin Gothic Medium" panose="020B06030201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0F487E"/>
          </a:solidFill>
          <a:latin typeface="Franklin Gothic Medium" panose="020B06030201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0F487E"/>
          </a:solidFill>
          <a:latin typeface="Franklin Gothic Medium" panose="020B06030201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0F487E"/>
          </a:solidFill>
          <a:latin typeface="Franklin Gothic Medium" panose="020B06030201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0F487E"/>
          </a:solidFill>
          <a:latin typeface="Franklin Gothic Medium" panose="020B06030201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2236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A9A74-4349-9E40-99B6-F81FE5BC5B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11500" dirty="0"/>
              <a:t>GOCPI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A46FDF-4406-624C-9128-AF9F1B26C8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Scalable Energy Modelling Solution</a:t>
            </a:r>
          </a:p>
          <a:p>
            <a:r>
              <a:rPr lang="en-US" dirty="0"/>
              <a:t>Developed by Connor McDowall</a:t>
            </a:r>
          </a:p>
          <a:p>
            <a:r>
              <a:rPr lang="en-US" dirty="0"/>
              <a:t>Supervised by Rosalind Archer</a:t>
            </a:r>
          </a:p>
        </p:txBody>
      </p:sp>
    </p:spTree>
    <p:extLst>
      <p:ext uri="{BB962C8B-B14F-4D97-AF65-F5344CB8AC3E}">
        <p14:creationId xmlns:p14="http://schemas.microsoft.com/office/powerpoint/2010/main" val="1180823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8BC03-639F-F344-B7C8-06AC502C4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On the precipice of catastrophe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3840E-A75E-CE42-90E1-D3A62A2DE623}"/>
              </a:ext>
            </a:extLst>
          </p:cNvPr>
          <p:cNvSpPr txBox="1">
            <a:spLocks/>
          </p:cNvSpPr>
          <p:nvPr/>
        </p:nvSpPr>
        <p:spPr>
          <a:xfrm>
            <a:off x="5946710" y="1171575"/>
            <a:ext cx="5773271" cy="436457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The imminence of the energy transition was clear after my experience at ExxonMobil Australia.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Literature review informs the need for rapid transformation as economic models predict unfavourable consequences if no swift action.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Sustainable investment is driven by Net Present Value (NPV) analysis and the ability to generate returns for investors.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Sustainable technologies have seen significant cost reductions over the last decade improving the feasibility of the transition.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However, there are educational disparities between policy makers, government, private companies, stakeholders and voters.</a:t>
            </a:r>
          </a:p>
          <a:p>
            <a:pPr marL="0" indent="0">
              <a:lnSpc>
                <a:spcPct val="100000"/>
              </a:lnSpc>
              <a:buNone/>
            </a:pPr>
            <a:endParaRPr lang="en-GB" sz="1400" b="1" dirty="0">
              <a:solidFill>
                <a:srgbClr val="135AA8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1400" dirty="0">
              <a:solidFill>
                <a:srgbClr val="135AA8"/>
              </a:solidFill>
            </a:endParaRPr>
          </a:p>
        </p:txBody>
      </p:sp>
      <p:pic>
        <p:nvPicPr>
          <p:cNvPr id="5" name="Picture 4" descr="A small boat in a large body of water&#10;&#10;Description automatically generated">
            <a:extLst>
              <a:ext uri="{FF2B5EF4-FFF2-40B4-BE49-F238E27FC236}">
                <a16:creationId xmlns:a16="http://schemas.microsoft.com/office/drawing/2014/main" id="{CBFAB204-97CD-5641-BA44-B93767D3E6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6445" y="1170655"/>
            <a:ext cx="4863353" cy="4364110"/>
          </a:xfrm>
          <a:prstGeom prst="rect">
            <a:avLst/>
          </a:prstGeom>
          <a:ln w="38100">
            <a:solidFill>
              <a:srgbClr val="0F487E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DB77C5D-425F-C146-B0E6-3EF68C68DD5E}"/>
              </a:ext>
            </a:extLst>
          </p:cNvPr>
          <p:cNvSpPr/>
          <p:nvPr/>
        </p:nvSpPr>
        <p:spPr>
          <a:xfrm>
            <a:off x="838199" y="1171574"/>
            <a:ext cx="4881599" cy="4363191"/>
          </a:xfrm>
          <a:prstGeom prst="rect">
            <a:avLst/>
          </a:prstGeom>
          <a:noFill/>
          <a:ln w="3810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163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69E0A-DA4E-DE41-82AA-810F23676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Empower users to influence policy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7E4BE6-F557-6849-B4A2-A522588558B4}"/>
              </a:ext>
            </a:extLst>
          </p:cNvPr>
          <p:cNvSpPr/>
          <p:nvPr/>
        </p:nvSpPr>
        <p:spPr>
          <a:xfrm>
            <a:off x="838199" y="1171574"/>
            <a:ext cx="4881599" cy="4363191"/>
          </a:xfrm>
          <a:prstGeom prst="rect">
            <a:avLst/>
          </a:prstGeom>
          <a:noFill/>
          <a:ln w="3810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erson standing in front of a sunset&#10;&#10;Description automatically generated">
            <a:extLst>
              <a:ext uri="{FF2B5EF4-FFF2-40B4-BE49-F238E27FC236}">
                <a16:creationId xmlns:a16="http://schemas.microsoft.com/office/drawing/2014/main" id="{E5FFEA67-DDBB-2844-A977-B4EC22FE06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199" y="1171574"/>
            <a:ext cx="4881599" cy="4368476"/>
          </a:xfrm>
          <a:prstGeom prst="rect">
            <a:avLst/>
          </a:prstGeom>
          <a:ln w="38100">
            <a:solidFill>
              <a:srgbClr val="0F487E"/>
            </a:solidFill>
          </a:ln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C6F6596-2E4A-7342-876F-E1A43F4F24CF}"/>
              </a:ext>
            </a:extLst>
          </p:cNvPr>
          <p:cNvSpPr txBox="1">
            <a:spLocks/>
          </p:cNvSpPr>
          <p:nvPr/>
        </p:nvSpPr>
        <p:spPr>
          <a:xfrm>
            <a:off x="5946710" y="1171575"/>
            <a:ext cx="5773271" cy="4364579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9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The reasons creating these issues is the sophistication and inaccessibility of energy modelling.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9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Energy modelling usually requires:</a:t>
            </a:r>
          </a:p>
          <a:p>
            <a:pPr lvl="1">
              <a:lnSpc>
                <a:spcPct val="100000"/>
              </a:lnSpc>
            </a:pPr>
            <a:r>
              <a:rPr lang="en-GB" sz="19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Proprietary data.</a:t>
            </a:r>
          </a:p>
          <a:p>
            <a:pPr lvl="1">
              <a:lnSpc>
                <a:spcPct val="100000"/>
              </a:lnSpc>
            </a:pPr>
            <a:r>
              <a:rPr lang="en-GB" sz="19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The understanding of LP, Integer LP, MIP and/or NLP optimisation techniques.</a:t>
            </a:r>
          </a:p>
          <a:p>
            <a:pPr lvl="1">
              <a:lnSpc>
                <a:spcPct val="100000"/>
              </a:lnSpc>
            </a:pPr>
            <a:r>
              <a:rPr lang="en-GB" sz="19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Access to expensive commercial solvers.</a:t>
            </a:r>
          </a:p>
          <a:p>
            <a:pPr lvl="1">
              <a:lnSpc>
                <a:spcPct val="100000"/>
              </a:lnSpc>
            </a:pPr>
            <a:r>
              <a:rPr lang="en-GB" sz="19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A thorough understanding of energy systems, mathematics, economics and finance.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9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This complexity creates difficulties in evaluating energy investment, policy and their alignment to the United Nation’s Sustainable Development Goals and Paris Agreements.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9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My proposed solution is to develop an accessible, scalable energy system modelling tool.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9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The product will remove this sophistication and enable users to model their own energy systems to inform investment and policy.</a:t>
            </a:r>
            <a:endParaRPr lang="en-GB" sz="1900" dirty="0">
              <a:solidFill>
                <a:srgbClr val="135AA8"/>
              </a:solidFill>
              <a:latin typeface="Franklin Gothic Medium" panose="020B06030201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1400" dirty="0">
              <a:solidFill>
                <a:srgbClr val="135AA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6024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D81EE-629D-5143-A1C7-AB41115D9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Product development is in full flight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AF18A7-7F80-0940-9B3E-519EF740A867}"/>
              </a:ext>
            </a:extLst>
          </p:cNvPr>
          <p:cNvSpPr/>
          <p:nvPr/>
        </p:nvSpPr>
        <p:spPr>
          <a:xfrm>
            <a:off x="838199" y="1171574"/>
            <a:ext cx="4881599" cy="4363191"/>
          </a:xfrm>
          <a:prstGeom prst="rect">
            <a:avLst/>
          </a:prstGeom>
          <a:noFill/>
          <a:ln w="3810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phone&#10;&#10;Description automatically generated">
            <a:extLst>
              <a:ext uri="{FF2B5EF4-FFF2-40B4-BE49-F238E27FC236}">
                <a16:creationId xmlns:a16="http://schemas.microsoft.com/office/drawing/2014/main" id="{43AA232F-4FA5-8D4A-9B3B-167CD3FA7B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199" y="1171574"/>
            <a:ext cx="4881599" cy="4365813"/>
          </a:xfrm>
          <a:prstGeom prst="rect">
            <a:avLst/>
          </a:prstGeom>
          <a:ln w="38100">
            <a:solidFill>
              <a:srgbClr val="0F487E"/>
            </a:solidFill>
          </a:ln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61E9411-FFB8-1E42-85A3-CD4C02C1DE83}"/>
              </a:ext>
            </a:extLst>
          </p:cNvPr>
          <p:cNvSpPr txBox="1">
            <a:spLocks/>
          </p:cNvSpPr>
          <p:nvPr/>
        </p:nvSpPr>
        <p:spPr>
          <a:xfrm>
            <a:off x="5946710" y="1171575"/>
            <a:ext cx="5773271" cy="4364579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A comprehensive literature review on energy, emissions, the economy, policy, obstacles, challenges and energy modelling to frame the problem and address the needs the product will fulfil.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An exploration of best practise software development. The project makes use of several technologies: Version control using Git and GitHub, Python 3.7.6, Anaconda, PyPI, IBM ILOG CPLEX Optimization Studio, </a:t>
            </a:r>
            <a:r>
              <a:rPr lang="en-GB" sz="1600" dirty="0" err="1">
                <a:solidFill>
                  <a:srgbClr val="0F487E"/>
                </a:solidFill>
                <a:latin typeface="Franklin Gothic Medium" panose="020B0603020102020204" pitchFamily="34" charset="0"/>
              </a:rPr>
              <a:t>Yapf</a:t>
            </a: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 and Python APIs.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An adaptation of the OseMOSYS methodology, formulated in GNU Mathprog and integrated into Excel and Python. The objective function of the OseMOSYS methodology minimises total discounted costs over the forecast period.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The creation of the GOCPI package distributed by PyPI. The Navigation and Energy Systems classes enable the user to create scalable energy systems through the CreateModelFile and </a:t>
            </a:r>
            <a:r>
              <a:rPr lang="en-GB" sz="1600" dirty="0" err="1">
                <a:solidFill>
                  <a:srgbClr val="0F487E"/>
                </a:solidFill>
                <a:latin typeface="Franklin Gothic Medium" panose="020B0603020102020204" pitchFamily="34" charset="0"/>
              </a:rPr>
              <a:t>CreateDatafile</a:t>
            </a: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 functions. Terminal commands convert these files into an </a:t>
            </a:r>
            <a:r>
              <a:rPr lang="en-GB" sz="1600" dirty="0" err="1">
                <a:solidFill>
                  <a:srgbClr val="0F487E"/>
                </a:solidFill>
                <a:latin typeface="Franklin Gothic Medium" panose="020B0603020102020204" pitchFamily="34" charset="0"/>
              </a:rPr>
              <a:t>lp</a:t>
            </a: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-format suitable for CPLEX.</a:t>
            </a:r>
            <a:endParaRPr lang="en-GB" sz="1600" dirty="0">
              <a:solidFill>
                <a:srgbClr val="135AA8"/>
              </a:solidFill>
              <a:latin typeface="Franklin Gothic Medium" panose="020B06030201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1400" dirty="0">
              <a:solidFill>
                <a:srgbClr val="135AA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042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E1F98-A735-6A41-A777-FFF1DB813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However, the road will be long and hard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EBCEC1-9043-CA4B-BF0D-0D8D0BAB748C}"/>
              </a:ext>
            </a:extLst>
          </p:cNvPr>
          <p:cNvSpPr/>
          <p:nvPr/>
        </p:nvSpPr>
        <p:spPr>
          <a:xfrm>
            <a:off x="838199" y="1171574"/>
            <a:ext cx="4881599" cy="4363191"/>
          </a:xfrm>
          <a:prstGeom prst="rect">
            <a:avLst/>
          </a:prstGeom>
          <a:noFill/>
          <a:ln w="3810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is cross country skiing on a snow covered mountain&#10;&#10;Description automatically generated">
            <a:extLst>
              <a:ext uri="{FF2B5EF4-FFF2-40B4-BE49-F238E27FC236}">
                <a16:creationId xmlns:a16="http://schemas.microsoft.com/office/drawing/2014/main" id="{F96357B9-1E64-834C-AACF-A04ECB183A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199" y="1171573"/>
            <a:ext cx="4881599" cy="4363191"/>
          </a:xfrm>
          <a:prstGeom prst="rect">
            <a:avLst/>
          </a:prstGeom>
          <a:ln w="38100">
            <a:solidFill>
              <a:srgbClr val="0F487E"/>
            </a:solidFill>
          </a:ln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2AEECA5-D75A-4040-8615-5F2D9A454719}"/>
              </a:ext>
            </a:extLst>
          </p:cNvPr>
          <p:cNvSpPr txBox="1">
            <a:spLocks/>
          </p:cNvSpPr>
          <p:nvPr/>
        </p:nvSpPr>
        <p:spPr>
          <a:xfrm>
            <a:off x="5946710" y="1171575"/>
            <a:ext cx="5773271" cy="436457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The development of a data case based on the New Zealand energy system. Data is publicly available from MBIE and government institutions.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The adoption of forecasting methodologies to project the needs of energy systems in future years. These include methods common in financial services and data science.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Adjustments to the objective function to address carbon pricing initiatives.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The creation of user interfaces to display the outputs of the energy system and make comparisons to align with the United Nation’s Sustainable Development Goals (UNSDG) and Paris Agreements.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Improve the functionality of the GOCPI package by developing classes, functions and documentation to support the modelling of energy systems and package distribution.</a:t>
            </a:r>
          </a:p>
          <a:p>
            <a:pPr marL="0" indent="0">
              <a:lnSpc>
                <a:spcPct val="100000"/>
              </a:lnSpc>
              <a:buNone/>
            </a:pPr>
            <a:endParaRPr lang="en-GB" sz="1400" b="1" dirty="0">
              <a:solidFill>
                <a:srgbClr val="135AA8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1400" dirty="0">
              <a:solidFill>
                <a:srgbClr val="135AA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3562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1236853"/>
      </p:ext>
    </p:extLst>
  </p:cSld>
  <p:clrMapOvr>
    <a:masterClrMapping/>
  </p:clrMapOvr>
</p:sld>
</file>

<file path=ppt/theme/theme1.xml><?xml version="1.0" encoding="utf-8"?>
<a:theme xmlns:a="http://schemas.openxmlformats.org/drawingml/2006/main" name="GOCPI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854</TotalTime>
  <Words>518</Words>
  <Application>Microsoft Macintosh PowerPoint</Application>
  <PresentationFormat>Widescreen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Franklin Gothic Medium</vt:lpstr>
      <vt:lpstr>Wingdings</vt:lpstr>
      <vt:lpstr>GOCPI</vt:lpstr>
      <vt:lpstr>PowerPoint Presentation</vt:lpstr>
      <vt:lpstr>GOCPI</vt:lpstr>
      <vt:lpstr>On the precipice of catastrophe</vt:lpstr>
      <vt:lpstr>Empower users to influence policy</vt:lpstr>
      <vt:lpstr>Product development is in full flight</vt:lpstr>
      <vt:lpstr>However, the road will be long and hard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Connor McDowall</dc:creator>
  <cp:lastModifiedBy>Connor McDowall</cp:lastModifiedBy>
  <cp:revision>109</cp:revision>
  <dcterms:created xsi:type="dcterms:W3CDTF">2020-08-09T09:23:17Z</dcterms:created>
  <dcterms:modified xsi:type="dcterms:W3CDTF">2020-08-09T23:37:19Z</dcterms:modified>
</cp:coreProperties>
</file>

<file path=docProps/thumbnail.jpeg>
</file>